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6" r:id="rId6"/>
    <p:sldId id="269" r:id="rId7"/>
    <p:sldId id="263" r:id="rId8"/>
    <p:sldId id="265" r:id="rId9"/>
    <p:sldId id="302" r:id="rId10"/>
    <p:sldId id="303" r:id="rId11"/>
    <p:sldId id="273" r:id="rId12"/>
    <p:sldId id="275" r:id="rId13"/>
    <p:sldId id="278" r:id="rId14"/>
    <p:sldId id="276" r:id="rId15"/>
    <p:sldId id="309" r:id="rId16"/>
    <p:sldId id="306" r:id="rId17"/>
    <p:sldId id="280" r:id="rId18"/>
    <p:sldId id="290" r:id="rId19"/>
    <p:sldId id="283" r:id="rId20"/>
    <p:sldId id="307" r:id="rId21"/>
    <p:sldId id="285" r:id="rId22"/>
    <p:sldId id="304" r:id="rId23"/>
    <p:sldId id="287" r:id="rId24"/>
    <p:sldId id="288" r:id="rId25"/>
    <p:sldId id="286" r:id="rId26"/>
    <p:sldId id="295" r:id="rId27"/>
    <p:sldId id="298" r:id="rId28"/>
    <p:sldId id="289" r:id="rId29"/>
    <p:sldId id="294" r:id="rId30"/>
    <p:sldId id="305" r:id="rId31"/>
    <p:sldId id="297" r:id="rId3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Kreimer" initials="EK" lastIdx="1" clrIdx="0">
    <p:extLst>
      <p:ext uri="{19B8F6BF-5375-455C-9EA6-DF929625EA0E}">
        <p15:presenceInfo xmlns:p15="http://schemas.microsoft.com/office/powerpoint/2012/main" userId="bbb8928f392d05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7E0"/>
    <a:srgbClr val="337F2D"/>
    <a:srgbClr val="8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7BE8F-E6E2-D987-ADE4-6E782F5C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09EF72-7F5B-BE6F-47F9-6F389BA4E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9C53A-7717-83C4-E331-39C781F7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84C99-9007-0040-58DB-040C4133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088B8-BFB5-D5CA-BBD8-17C80811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41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5A021-D559-601E-5319-3D861A4B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6FC2E9-87C7-BF6D-FC30-D510B41DE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83A7F-729E-8652-B561-5589585A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BAE8F7-DAFA-1975-44BC-FD35FC1F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EDFFD4-27B7-3D1E-A18F-E4A5139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F5206A-96F6-0037-E8EC-E700013A9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CBFE3A-2F13-A92A-0C48-762D998B8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4DAAC0-14D9-E624-5310-5797C646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264E5-0E4C-1BAC-3F31-605A7BDE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16EFC7-E904-6602-DFDD-1142D494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65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81842-090F-641F-22B6-C5AA865C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716E5-57A0-A72D-4107-DB28EE100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CCA33A-ACDF-0DDE-C973-0D5DB136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79186-A68F-6EF8-37E3-29E62B8F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AED6B2-4EA4-B6DC-6443-D537B07E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52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CC779-F786-EB22-C29A-5F90BEDC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3F1E47-931B-A757-0975-AC1DFBA5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9873E-04F1-84D8-BAA8-1257D422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BD6DF8-8351-B243-3CC7-EBFD06F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D0E5A2-B20B-4816-2893-AD22C457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08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F98C5-4591-D063-49B8-66461D00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34831-FDA9-E798-6C7C-F41F9F8B8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53EAC2-3B9C-E2A4-EBE7-B6451EA4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4E311C-0878-DD5C-68ED-763F75EA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B382DB-C7DD-7EE2-23E0-90B7302F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75318D-AED3-9809-8EA3-5C66A605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54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75E64-FF43-AB56-E390-CCAC407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75C37D-02C8-17A7-62E7-10E66AF0A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8F838F-D26F-675B-11D9-35AC4D41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8E42C7-A4BB-7908-38F6-94BD6FBB0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97DCBE-BA9C-DD19-CABD-DAC8606A5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1E10E6-D1AA-EA1C-CD30-5EF32D75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5B95A7-2489-E149-E5AA-1B26862C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0E4B7F-05D4-7A37-CB17-3D02600D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56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111DF-27D7-7EB1-DE7A-874841CE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AF3986-71CC-FD87-86A6-BFCA6141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EBD015-CEB6-42A4-3504-DCEEB844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25785D-2525-405F-403A-5AF061D9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6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3DE0A75-510C-C6A8-3A28-4513513A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11B995-2C8E-DF79-EC0B-13E85B99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86E70F-6340-CCA0-EA24-C4539474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44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4FE52-5874-2F6B-9546-B30C5757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CA48B-A8E8-0306-B4C9-FF647DFE8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65FD5C-3D18-B5BA-9168-B664EC278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E1CF3E-46C0-9064-AC0D-048C63F2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C30162-DE75-3318-5399-188FD366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F726E-07E4-6D58-3BBD-51D195F7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5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9AA62-3CEF-D93B-012B-1082DF2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0C73D0-2111-B9BD-71DE-81B81013F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EE33C-CE2D-DABD-4489-10335D3EB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E83B26-2524-76F9-4FF7-3B79338F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D1CCE9-E1E4-6EFC-4A76-BB0E577E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297DDC-516D-D625-C0C2-BA1CB581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2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26B40D3-C766-E1CD-CB63-EB50B147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8C03C7-1A04-87F8-489F-9D4E28A6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FEE4B2-0FE3-960E-67B1-102C89423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AC8411-6F44-40E3-8E0A-3BA4D0D4D76A}" type="datetimeFigureOut">
              <a:rPr lang="de-DE" smtClean="0"/>
              <a:t>16.11.2025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09BFCA-4D6B-386B-2D33-0130A4EF3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5CAEC7-27EE-2475-19F3-8848DF04F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AB0971-1914-461E-927D-2F38F216EA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25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C4857EA-7C6A-38F8-3A43-E848512E6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2985"/>
            <a:ext cx="12284765" cy="775693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D8FDDB5-BCED-6EB6-83A9-37EB55890830}"/>
              </a:ext>
            </a:extLst>
          </p:cNvPr>
          <p:cNvSpPr txBox="1"/>
          <p:nvPr/>
        </p:nvSpPr>
        <p:spPr>
          <a:xfrm>
            <a:off x="1536040" y="427383"/>
            <a:ext cx="949639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Aktuelle Planungen zu den Windvorranggebieten in Rondeshagen</a:t>
            </a:r>
            <a:br>
              <a:rPr lang="de-DE" sz="4000" b="1" dirty="0">
                <a:solidFill>
                  <a:schemeClr val="bg1"/>
                </a:solidFill>
              </a:rPr>
            </a:br>
            <a:br>
              <a:rPr lang="de-DE" sz="4000" b="1" dirty="0">
                <a:solidFill>
                  <a:schemeClr val="bg1"/>
                </a:solidFill>
              </a:rPr>
            </a:br>
            <a:br>
              <a:rPr lang="de-DE" sz="4000" b="1" dirty="0">
                <a:solidFill>
                  <a:schemeClr val="bg1"/>
                </a:solidFill>
              </a:rPr>
            </a:br>
            <a:br>
              <a:rPr lang="de-DE" sz="4000" b="1" dirty="0">
                <a:solidFill>
                  <a:schemeClr val="bg1"/>
                </a:solidFill>
              </a:rPr>
            </a:br>
            <a:endParaRPr lang="de-DE" sz="4000" b="1" dirty="0">
              <a:solidFill>
                <a:schemeClr val="bg1"/>
              </a:solidFill>
            </a:endParaRPr>
          </a:p>
          <a:p>
            <a:endParaRPr lang="de-DE" sz="4000" b="1" dirty="0">
              <a:solidFill>
                <a:schemeClr val="bg1"/>
              </a:solidFill>
            </a:endParaRPr>
          </a:p>
          <a:p>
            <a:endParaRPr lang="de-DE" sz="4000" b="1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Stand 11-2025</a:t>
            </a:r>
          </a:p>
          <a:p>
            <a:endParaRPr lang="de-DE" sz="4000" b="1" dirty="0">
              <a:solidFill>
                <a:schemeClr val="bg1"/>
              </a:solidFill>
            </a:endParaRPr>
          </a:p>
          <a:p>
            <a:r>
              <a:rPr lang="de-DE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78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ssdiagramm: Verzögerung 8">
            <a:extLst>
              <a:ext uri="{FF2B5EF4-FFF2-40B4-BE49-F238E27FC236}">
                <a16:creationId xmlns:a16="http://schemas.microsoft.com/office/drawing/2014/main" id="{1E9E74AC-BE18-0853-346F-A946EECC6C67}"/>
              </a:ext>
            </a:extLst>
          </p:cNvPr>
          <p:cNvSpPr/>
          <p:nvPr/>
        </p:nvSpPr>
        <p:spPr>
          <a:xfrm>
            <a:off x="0" y="0"/>
            <a:ext cx="4466492" cy="6858000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lussdiagramm: Verzögerung 7">
            <a:extLst>
              <a:ext uri="{FF2B5EF4-FFF2-40B4-BE49-F238E27FC236}">
                <a16:creationId xmlns:a16="http://schemas.microsoft.com/office/drawing/2014/main" id="{2E4397E0-1DF2-5654-4180-B97B1EAEF118}"/>
              </a:ext>
            </a:extLst>
          </p:cNvPr>
          <p:cNvSpPr/>
          <p:nvPr/>
        </p:nvSpPr>
        <p:spPr>
          <a:xfrm>
            <a:off x="-208722" y="0"/>
            <a:ext cx="4218013" cy="6858000"/>
          </a:xfrm>
          <a:prstGeom prst="flowChartDelay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>
                <a:solidFill>
                  <a:schemeClr val="bg1"/>
                </a:solidFill>
                <a:latin typeface="Aptos" panose="02110004020202020204"/>
              </a:rPr>
              <a:t>GP Joule plant</a:t>
            </a:r>
          </a:p>
          <a:p>
            <a:pPr marL="1809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809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Windräder bis zu </a:t>
            </a:r>
          </a:p>
          <a:p>
            <a:pPr marL="1809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200 m hoch</a:t>
            </a:r>
          </a:p>
          <a:p>
            <a:pPr marL="1809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b="1" dirty="0">
              <a:solidFill>
                <a:schemeClr val="bg1"/>
              </a:solidFill>
              <a:latin typeface="Aptos" panose="02110004020202020204"/>
            </a:endParaRPr>
          </a:p>
          <a:p>
            <a:pPr marL="180975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zum Vergleich</a:t>
            </a: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: </a:t>
            </a:r>
            <a:r>
              <a:rPr lang="de-DE" sz="2800" b="1" dirty="0" err="1">
                <a:solidFill>
                  <a:schemeClr val="bg1"/>
                </a:solidFill>
                <a:latin typeface="Aptos" panose="02110004020202020204"/>
              </a:rPr>
              <a:t>Kastorf</a:t>
            </a: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 Nabenhöhe 94m – Gesamthöhe 150 m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87B491B-C9DE-E216-9372-2BCE702408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8013" y="615461"/>
            <a:ext cx="6987057" cy="5452774"/>
          </a:xfrm>
        </p:spPr>
      </p:pic>
    </p:spTree>
    <p:extLst>
      <p:ext uri="{BB962C8B-B14F-4D97-AF65-F5344CB8AC3E}">
        <p14:creationId xmlns:p14="http://schemas.microsoft.com/office/powerpoint/2010/main" val="401426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1" y="2070411"/>
            <a:ext cx="10515600" cy="151685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de-DE" sz="4000" b="1" dirty="0">
                <a:solidFill>
                  <a:schemeClr val="bg1"/>
                </a:solidFill>
              </a:rPr>
              <a:t>Bedenken/ Einwände</a:t>
            </a:r>
            <a:br>
              <a:rPr lang="de-DE" sz="4000" b="1" dirty="0">
                <a:solidFill>
                  <a:schemeClr val="bg1"/>
                </a:solidFill>
              </a:rPr>
            </a:br>
            <a:br>
              <a:rPr lang="de-DE" sz="4000" b="1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7D1277-237D-B3DA-B2FC-E4DADAE73233}"/>
              </a:ext>
            </a:extLst>
          </p:cNvPr>
          <p:cNvSpPr txBox="1"/>
          <p:nvPr/>
        </p:nvSpPr>
        <p:spPr>
          <a:xfrm>
            <a:off x="1380391" y="2644170"/>
            <a:ext cx="854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de-DE" sz="3200" b="1" dirty="0">
                <a:solidFill>
                  <a:schemeClr val="bg1"/>
                </a:solidFill>
              </a:rPr>
              <a:t> Der Mensch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 Denkmalschutz und Schutz Kulturlandschaft</a:t>
            </a:r>
          </a:p>
          <a:p>
            <a:pPr marL="342900" indent="-342900">
              <a:buFont typeface="+mj-lt"/>
              <a:buAutoNum type="alphaLcParenR"/>
            </a:pPr>
            <a:r>
              <a:rPr lang="de-DE" sz="3200" dirty="0">
                <a:solidFill>
                  <a:schemeClr val="bg1">
                    <a:lumMod val="75000"/>
                  </a:schemeClr>
                </a:solidFill>
              </a:rPr>
              <a:t> Natur und Umwelt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5621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>
            <a:extLst>
              <a:ext uri="{FF2B5EF4-FFF2-40B4-BE49-F238E27FC236}">
                <a16:creationId xmlns:a16="http://schemas.microsoft.com/office/drawing/2014/main" id="{96B960A4-F1D1-FDA2-8518-0F937381BFA9}"/>
              </a:ext>
            </a:extLst>
          </p:cNvPr>
          <p:cNvSpPr/>
          <p:nvPr/>
        </p:nvSpPr>
        <p:spPr>
          <a:xfrm>
            <a:off x="3325335" y="3390664"/>
            <a:ext cx="1136248" cy="1100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83" y="1421295"/>
            <a:ext cx="11489634" cy="5212259"/>
          </a:xfrm>
        </p:spPr>
        <p:txBody>
          <a:bodyPr>
            <a:normAutofit/>
          </a:bodyPr>
          <a:lstStyle/>
          <a:p>
            <a:r>
              <a:rPr lang="de-DE" dirty="0"/>
              <a:t> Schutzabstände zu Bebauungen:</a:t>
            </a:r>
            <a:br>
              <a:rPr lang="de-DE" dirty="0"/>
            </a:br>
            <a:r>
              <a:rPr lang="de-DE" dirty="0"/>
              <a:t>=&gt; zu Gemeinden: 800 bis 1.000 m</a:t>
            </a:r>
            <a:br>
              <a:rPr lang="de-DE" dirty="0"/>
            </a:br>
            <a:r>
              <a:rPr lang="de-DE" dirty="0"/>
              <a:t>=&gt; im Außenbereich: nur 400 m</a:t>
            </a:r>
            <a:br>
              <a:rPr lang="de-DE" dirty="0"/>
            </a:br>
            <a:br>
              <a:rPr lang="de-DE" dirty="0"/>
            </a:br>
            <a:r>
              <a:rPr lang="de-DE" dirty="0"/>
              <a:t>zum Vergleich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1F40C5A5-0586-29D0-6505-1EE7EB72BD37}"/>
              </a:ext>
            </a:extLst>
          </p:cNvPr>
          <p:cNvSpPr/>
          <p:nvPr/>
        </p:nvSpPr>
        <p:spPr>
          <a:xfrm>
            <a:off x="3849246" y="3722476"/>
            <a:ext cx="88425" cy="112946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B490B39C-F310-3D94-8AA3-25C501CC828D}"/>
              </a:ext>
            </a:extLst>
          </p:cNvPr>
          <p:cNvCxnSpPr/>
          <p:nvPr/>
        </p:nvCxnSpPr>
        <p:spPr>
          <a:xfrm flipV="1">
            <a:off x="4461583" y="3444629"/>
            <a:ext cx="0" cy="144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BBF32902-5E87-7810-4C28-D2E6D66640BF}"/>
              </a:ext>
            </a:extLst>
          </p:cNvPr>
          <p:cNvSpPr/>
          <p:nvPr/>
        </p:nvSpPr>
        <p:spPr>
          <a:xfrm>
            <a:off x="7923075" y="5240016"/>
            <a:ext cx="660945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a) Der Mensch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A4875E87-2700-8D1C-3B05-A7ED5F9DC221}"/>
              </a:ext>
            </a:extLst>
          </p:cNvPr>
          <p:cNvCxnSpPr/>
          <p:nvPr/>
        </p:nvCxnSpPr>
        <p:spPr>
          <a:xfrm>
            <a:off x="775252" y="550627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F4B0E8C-83FA-CC63-E06B-8DAA1E944990}"/>
              </a:ext>
            </a:extLst>
          </p:cNvPr>
          <p:cNvCxnSpPr/>
          <p:nvPr/>
        </p:nvCxnSpPr>
        <p:spPr>
          <a:xfrm>
            <a:off x="1053548" y="6311348"/>
            <a:ext cx="7200000" cy="3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97E42B84-6E33-0B92-E5DF-52280A44B71D}"/>
              </a:ext>
            </a:extLst>
          </p:cNvPr>
          <p:cNvSpPr/>
          <p:nvPr/>
        </p:nvSpPr>
        <p:spPr>
          <a:xfrm>
            <a:off x="8200880" y="5633875"/>
            <a:ext cx="89452" cy="72000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B41DB78-6AE3-ADE4-FEA4-2C192D099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6" y="6077908"/>
            <a:ext cx="208722" cy="23343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3BA01990-1BD7-62E2-4026-CE1BA4F009E0}"/>
              </a:ext>
            </a:extLst>
          </p:cNvPr>
          <p:cNvSpPr txBox="1"/>
          <p:nvPr/>
        </p:nvSpPr>
        <p:spPr>
          <a:xfrm>
            <a:off x="10415114" y="6077908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100 m = 2 cm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654EFAC-1820-37D0-0C21-6CB4AC4B0591}"/>
              </a:ext>
            </a:extLst>
          </p:cNvPr>
          <p:cNvSpPr txBox="1"/>
          <p:nvPr/>
        </p:nvSpPr>
        <p:spPr>
          <a:xfrm>
            <a:off x="3842107" y="6077908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1.000 m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6DDECE3-A9D8-F170-42B0-2CB85BB8BD4F}"/>
              </a:ext>
            </a:extLst>
          </p:cNvPr>
          <p:cNvCxnSpPr/>
          <p:nvPr/>
        </p:nvCxnSpPr>
        <p:spPr>
          <a:xfrm>
            <a:off x="8984974" y="5249348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12926870-6158-359A-3879-EEB194BADC8D}"/>
              </a:ext>
            </a:extLst>
          </p:cNvPr>
          <p:cNvSpPr txBox="1"/>
          <p:nvPr/>
        </p:nvSpPr>
        <p:spPr>
          <a:xfrm>
            <a:off x="8927488" y="573729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150m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9B61D9E-218E-F374-2FBA-F6B33285D513}"/>
              </a:ext>
            </a:extLst>
          </p:cNvPr>
          <p:cNvCxnSpPr>
            <a:cxnSpLocks/>
          </p:cNvCxnSpPr>
          <p:nvPr/>
        </p:nvCxnSpPr>
        <p:spPr>
          <a:xfrm flipV="1">
            <a:off x="1049478" y="4875578"/>
            <a:ext cx="2888202" cy="123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4BBFE919-EF14-58D8-27BE-B0FA1E35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21" y="4651190"/>
            <a:ext cx="208722" cy="233439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60E2D41-8B33-C677-0EC5-EA57CE390162}"/>
              </a:ext>
            </a:extLst>
          </p:cNvPr>
          <p:cNvSpPr txBox="1"/>
          <p:nvPr/>
        </p:nvSpPr>
        <p:spPr>
          <a:xfrm>
            <a:off x="1917229" y="456780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400 m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0F9EC96-98B2-8214-8B11-BCD6F979CADE}"/>
              </a:ext>
            </a:extLst>
          </p:cNvPr>
          <p:cNvSpPr txBox="1"/>
          <p:nvPr/>
        </p:nvSpPr>
        <p:spPr>
          <a:xfrm>
            <a:off x="4669358" y="376261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200m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7A352331-B5CE-0110-76D8-EE856E899B1A}"/>
              </a:ext>
            </a:extLst>
          </p:cNvPr>
          <p:cNvCxnSpPr>
            <a:stCxn id="14" idx="3"/>
            <a:endCxn id="11" idx="1"/>
          </p:cNvCxnSpPr>
          <p:nvPr/>
        </p:nvCxnSpPr>
        <p:spPr>
          <a:xfrm flipV="1">
            <a:off x="1053548" y="5347252"/>
            <a:ext cx="6869527" cy="847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9549510-C8E3-15FF-DE4E-9BDA4EA5B42F}"/>
              </a:ext>
            </a:extLst>
          </p:cNvPr>
          <p:cNvCxnSpPr>
            <a:cxnSpLocks/>
            <a:stCxn id="21" idx="3"/>
            <a:endCxn id="27" idx="0"/>
          </p:cNvCxnSpPr>
          <p:nvPr/>
        </p:nvCxnSpPr>
        <p:spPr>
          <a:xfrm flipV="1">
            <a:off x="1047443" y="3390664"/>
            <a:ext cx="2846016" cy="1377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01685B61-45FB-650E-05FA-81204CA1B293}"/>
              </a:ext>
            </a:extLst>
          </p:cNvPr>
          <p:cNvSpPr/>
          <p:nvPr/>
        </p:nvSpPr>
        <p:spPr>
          <a:xfrm>
            <a:off x="6798365" y="1421295"/>
            <a:ext cx="4800597" cy="21220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/>
              <a:t>Im Außenbereich leben ca. 100 Menschen!</a:t>
            </a:r>
          </a:p>
          <a:p>
            <a:endParaRPr lang="de-DE" sz="2400" b="1" dirty="0"/>
          </a:p>
          <a:p>
            <a:r>
              <a:rPr lang="de-DE" b="1" dirty="0"/>
              <a:t>Sind sie weniger „schutzbedürftig“ als Menschen innerorts?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40781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8E6E649-CF5F-8647-13A3-575E85496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0677" y="1466551"/>
            <a:ext cx="9197176" cy="5002610"/>
          </a:xfr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a) Der Mensch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„Umzingelung“ für die Häuser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Kastorf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 Bliestorf an der L92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9F509CE-B70B-EBD1-1908-0743E309BE84}"/>
              </a:ext>
            </a:extLst>
          </p:cNvPr>
          <p:cNvSpPr/>
          <p:nvPr/>
        </p:nvSpPr>
        <p:spPr>
          <a:xfrm>
            <a:off x="6380922" y="4273826"/>
            <a:ext cx="944217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B4DAEC6-3CF5-CC90-BD58-BD0A73FE45EA}"/>
              </a:ext>
            </a:extLst>
          </p:cNvPr>
          <p:cNvCxnSpPr/>
          <p:nvPr/>
        </p:nvCxnSpPr>
        <p:spPr>
          <a:xfrm>
            <a:off x="5208104" y="3429000"/>
            <a:ext cx="1381539" cy="8448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5E8CB5D-1DF9-D7C9-CEDE-1B77AB53059B}"/>
              </a:ext>
            </a:extLst>
          </p:cNvPr>
          <p:cNvCxnSpPr>
            <a:cxnSpLocks/>
          </p:cNvCxnSpPr>
          <p:nvPr/>
        </p:nvCxnSpPr>
        <p:spPr>
          <a:xfrm>
            <a:off x="7325139" y="4492487"/>
            <a:ext cx="6460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9B5B72E-B327-41C8-2CD0-B29931389A4C}"/>
              </a:ext>
            </a:extLst>
          </p:cNvPr>
          <p:cNvSpPr txBox="1"/>
          <p:nvPr/>
        </p:nvSpPr>
        <p:spPr>
          <a:xfrm rot="2094039">
            <a:off x="5455503" y="3614408"/>
            <a:ext cx="113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1.000 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8966A7-C5F1-FE46-434A-E6C92C1479AA}"/>
              </a:ext>
            </a:extLst>
          </p:cNvPr>
          <p:cNvSpPr txBox="1"/>
          <p:nvPr/>
        </p:nvSpPr>
        <p:spPr>
          <a:xfrm>
            <a:off x="7258516" y="4133094"/>
            <a:ext cx="113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400 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B27F7B-1601-C9AA-7FE4-C002D2CBA059}"/>
              </a:ext>
            </a:extLst>
          </p:cNvPr>
          <p:cNvSpPr txBox="1"/>
          <p:nvPr/>
        </p:nvSpPr>
        <p:spPr>
          <a:xfrm>
            <a:off x="6380922" y="1466551"/>
            <a:ext cx="551294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Umzingelung: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Windpark </a:t>
            </a:r>
            <a:r>
              <a:rPr lang="de-DE" sz="2000" dirty="0" err="1"/>
              <a:t>Kastorf</a:t>
            </a:r>
            <a:r>
              <a:rPr lang="de-DE" sz="2000" dirty="0"/>
              <a:t> im Westen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Windpark in Rondeshagen im 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b="1" dirty="0">
                <a:solidFill>
                  <a:srgbClr val="C00000"/>
                </a:solidFill>
              </a:rPr>
              <a:t>Doppelbelastung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Aufgrund des deutlich geringeren Abstandes und der extremen Höhe</a:t>
            </a:r>
            <a:endParaRPr lang="de-D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8841" y="1421295"/>
            <a:ext cx="7818176" cy="5212259"/>
          </a:xfrm>
        </p:spPr>
        <p:txBody>
          <a:bodyPr>
            <a:normAutofit/>
          </a:bodyPr>
          <a:lstStyle/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latin typeface="Aptos" panose="02110004020202020204"/>
              </a:rPr>
              <a:t>Groß </a:t>
            </a:r>
            <a:r>
              <a:rPr lang="de-DE" sz="2800" dirty="0" err="1">
                <a:latin typeface="Aptos" panose="02110004020202020204"/>
              </a:rPr>
              <a:t>Weeden</a:t>
            </a:r>
            <a:r>
              <a:rPr lang="de-DE" sz="2800" dirty="0">
                <a:latin typeface="Aptos" panose="02110004020202020204"/>
              </a:rPr>
              <a:t> – wir als „Splittergemeinde“ eingeordnet und damit gelten die Regelungen für den Außenbereich</a:t>
            </a:r>
            <a:br>
              <a:rPr lang="de-DE" sz="2800" dirty="0">
                <a:latin typeface="Aptos" panose="02110004020202020204"/>
              </a:rPr>
            </a:br>
            <a:endParaRPr lang="de-DE" sz="2800" dirty="0">
              <a:latin typeface="Aptos" panose="02110004020202020204"/>
            </a:endParaRPr>
          </a:p>
          <a:p>
            <a:pPr marL="730250" indent="-457200"/>
            <a:r>
              <a:rPr lang="de-DE" sz="2800" dirty="0"/>
              <a:t>Groß-</a:t>
            </a:r>
            <a:r>
              <a:rPr lang="de-DE" sz="2800" dirty="0" err="1"/>
              <a:t>Weeden</a:t>
            </a:r>
            <a:r>
              <a:rPr lang="de-DE" sz="2800" dirty="0"/>
              <a:t> stellt optisch einen zusammenhängenden Ortsteil da, der sich direkt an den Teil, der zu </a:t>
            </a:r>
            <a:r>
              <a:rPr lang="de-DE" sz="2800" dirty="0" err="1"/>
              <a:t>Sierksrade</a:t>
            </a:r>
            <a:r>
              <a:rPr lang="de-DE" sz="2800" dirty="0"/>
              <a:t> gehört, anschließt.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Aptos" panose="02110004020202020204"/>
            </a:endParaRP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br>
              <a:rPr lang="de-DE" sz="2400" dirty="0"/>
            </a:b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a) Der Mensch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white"/>
                </a:solidFill>
                <a:latin typeface="Aptos" panose="02110004020202020204"/>
              </a:rPr>
              <a:t>Groß </a:t>
            </a:r>
            <a:r>
              <a:rPr lang="de-DE" sz="2800" dirty="0" err="1">
                <a:solidFill>
                  <a:prstClr val="white"/>
                </a:solidFill>
                <a:latin typeface="Aptos" panose="02110004020202020204"/>
              </a:rPr>
              <a:t>Weeden</a:t>
            </a:r>
            <a:r>
              <a:rPr lang="de-DE" sz="2800" dirty="0">
                <a:solidFill>
                  <a:prstClr val="white"/>
                </a:solidFill>
                <a:latin typeface="Aptos" panose="02110004020202020204"/>
              </a:rPr>
              <a:t> – 400 m Abstand aufgrund „Splittergemeinde“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E7F0C1-299C-D41D-C74C-C84AECAF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2" y="1421295"/>
            <a:ext cx="3257444" cy="507983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F71D842-8591-3D7C-CA7F-0C16B6FEDC80}"/>
              </a:ext>
            </a:extLst>
          </p:cNvPr>
          <p:cNvSpPr/>
          <p:nvPr/>
        </p:nvSpPr>
        <p:spPr>
          <a:xfrm>
            <a:off x="1002323" y="1421295"/>
            <a:ext cx="808892" cy="205282"/>
          </a:xfrm>
          <a:prstGeom prst="rect">
            <a:avLst/>
          </a:prstGeom>
          <a:solidFill>
            <a:srgbClr val="D3F7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7FC842-8B2B-4FA6-25C7-2D684FD5C915}"/>
              </a:ext>
            </a:extLst>
          </p:cNvPr>
          <p:cNvSpPr txBox="1"/>
          <p:nvPr/>
        </p:nvSpPr>
        <p:spPr>
          <a:xfrm>
            <a:off x="1716816" y="1905267"/>
            <a:ext cx="1242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Groß </a:t>
            </a:r>
            <a:r>
              <a:rPr lang="de-DE" sz="1400" dirty="0" err="1">
                <a:solidFill>
                  <a:srgbClr val="FF0000"/>
                </a:solidFill>
              </a:rPr>
              <a:t>Weeden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78E20E-B9AB-B9C6-F161-769FA3BC2AED}"/>
              </a:ext>
            </a:extLst>
          </p:cNvPr>
          <p:cNvSpPr txBox="1"/>
          <p:nvPr/>
        </p:nvSpPr>
        <p:spPr>
          <a:xfrm>
            <a:off x="1921051" y="3622039"/>
            <a:ext cx="100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Sierksrade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DCCAEB-F9DE-E538-D454-AC4798476BAF}"/>
              </a:ext>
            </a:extLst>
          </p:cNvPr>
          <p:cNvSpPr txBox="1"/>
          <p:nvPr/>
        </p:nvSpPr>
        <p:spPr>
          <a:xfrm>
            <a:off x="1422286" y="5102146"/>
            <a:ext cx="100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Sierksrade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3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6785" y="1421295"/>
            <a:ext cx="6870232" cy="5212259"/>
          </a:xfrm>
        </p:spPr>
        <p:txBody>
          <a:bodyPr>
            <a:normAutofit lnSpcReduction="10000"/>
          </a:bodyPr>
          <a:lstStyle/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800" dirty="0">
                <a:latin typeface="Aptos" panose="02110004020202020204"/>
              </a:rPr>
              <a:t>Sonderdeponie Rondeshagen/ Groß </a:t>
            </a:r>
            <a:r>
              <a:rPr lang="de-DE" sz="2800" dirty="0" err="1">
                <a:latin typeface="Aptos" panose="02110004020202020204"/>
              </a:rPr>
              <a:t>Weeden</a:t>
            </a:r>
            <a:r>
              <a:rPr lang="de-DE" sz="2800" dirty="0">
                <a:latin typeface="Aptos" panose="02110004020202020204"/>
              </a:rPr>
              <a:t> als schlummernder Risikofaktor</a:t>
            </a:r>
            <a:br>
              <a:rPr lang="de-DE" sz="2800" dirty="0">
                <a:latin typeface="Aptos" panose="02110004020202020204"/>
              </a:rPr>
            </a:br>
            <a:endParaRPr lang="de-DE" sz="2800" dirty="0">
              <a:latin typeface="Aptos" panose="02110004020202020204"/>
            </a:endParaRPr>
          </a:p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>
                <a:latin typeface="Aptos" panose="02110004020202020204"/>
              </a:rPr>
              <a:t>Hochspannungsleitung im Sichtfeld des denkmalgeschützten Gut Groß </a:t>
            </a:r>
            <a:r>
              <a:rPr lang="de-DE" dirty="0" err="1">
                <a:latin typeface="Aptos" panose="02110004020202020204"/>
              </a:rPr>
              <a:t>Weedens</a:t>
            </a:r>
            <a:br>
              <a:rPr lang="de-DE" dirty="0">
                <a:latin typeface="Aptos" panose="02110004020202020204"/>
              </a:rPr>
            </a:br>
            <a:endParaRPr lang="de-DE" dirty="0">
              <a:latin typeface="Aptos" panose="02110004020202020204"/>
            </a:endParaRPr>
          </a:p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>
                <a:latin typeface="Aptos" panose="02110004020202020204"/>
              </a:rPr>
              <a:t>Nah gelegener Windpark </a:t>
            </a:r>
            <a:r>
              <a:rPr lang="de-DE" dirty="0" err="1">
                <a:latin typeface="Aptos" panose="02110004020202020204"/>
              </a:rPr>
              <a:t>Kastorf</a:t>
            </a:r>
            <a:endParaRPr lang="de-DE" dirty="0">
              <a:latin typeface="Aptos" panose="02110004020202020204"/>
            </a:endParaRPr>
          </a:p>
          <a:p>
            <a:pPr marL="268288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2800" dirty="0">
              <a:latin typeface="Aptos" panose="02110004020202020204"/>
            </a:endParaRP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indent="0">
              <a:buNone/>
            </a:pPr>
            <a:br>
              <a:rPr lang="de-DE" sz="2400" dirty="0"/>
            </a:b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a) Der Mensch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white"/>
                </a:solidFill>
                <a:latin typeface="Aptos" panose="02110004020202020204"/>
              </a:rPr>
              <a:t>Mehrfachbelastungen der Region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F437F71-0D38-C66B-5B2C-5594ECAF8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11" y="1618316"/>
            <a:ext cx="4659222" cy="41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0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1" y="2070411"/>
            <a:ext cx="10515600" cy="151685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de-DE" sz="4000" b="1" dirty="0">
                <a:solidFill>
                  <a:schemeClr val="bg1"/>
                </a:solidFill>
              </a:rPr>
              <a:t>Bedenken/ Einwände</a:t>
            </a:r>
            <a:br>
              <a:rPr lang="de-DE" sz="4000" b="1" dirty="0">
                <a:solidFill>
                  <a:schemeClr val="bg1"/>
                </a:solidFill>
              </a:rPr>
            </a:br>
            <a:br>
              <a:rPr lang="de-DE" sz="4000" b="1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7D1277-237D-B3DA-B2FC-E4DADAE73233}"/>
              </a:ext>
            </a:extLst>
          </p:cNvPr>
          <p:cNvSpPr txBox="1"/>
          <p:nvPr/>
        </p:nvSpPr>
        <p:spPr>
          <a:xfrm>
            <a:off x="1477106" y="2538662"/>
            <a:ext cx="9170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de-DE" sz="3200" dirty="0">
                <a:solidFill>
                  <a:schemeClr val="bg2"/>
                </a:solidFill>
                <a:latin typeface="Aptos" panose="02110004020202020204"/>
              </a:rPr>
              <a:t>Der Mensch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Denkmalschutz und Schutz Kulturlandschaft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Natur und Umwelt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83" y="1421295"/>
            <a:ext cx="11489634" cy="521225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0" indent="0">
              <a:buNone/>
            </a:pPr>
            <a:endParaRPr lang="de-DE" sz="3600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schemeClr val="bg1"/>
                </a:solidFill>
              </a:rPr>
              <a:t>3. Einwände - b) Denkmalschutz und Schutz Kulturlandschaft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Herrenhaus in Groß </a:t>
            </a:r>
            <a:r>
              <a:rPr lang="de-DE" sz="2800" dirty="0" err="1">
                <a:solidFill>
                  <a:schemeClr val="bg1"/>
                </a:solidFill>
              </a:rPr>
              <a:t>Weeden</a:t>
            </a:r>
            <a:r>
              <a:rPr lang="de-DE" sz="2800" dirty="0">
                <a:solidFill>
                  <a:schemeClr val="bg1"/>
                </a:solidFill>
              </a:rPr>
              <a:t>	</a:t>
            </a: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593DF8-6A7E-E57B-5FA8-E8C8208A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3" y="2117380"/>
            <a:ext cx="4783711" cy="302076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F6FB101-F7F5-ACE2-8667-14C131302926}"/>
              </a:ext>
            </a:extLst>
          </p:cNvPr>
          <p:cNvSpPr/>
          <p:nvPr/>
        </p:nvSpPr>
        <p:spPr>
          <a:xfrm>
            <a:off x="5585791" y="1318847"/>
            <a:ext cx="6331226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Enorme Beeinträchtigung unserer Kulturlandschaft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In direkter Sichtachse des Gutes wären alle geplanten WKA zu sehen</a:t>
            </a:r>
            <a:br>
              <a:rPr lang="de-DE" sz="2800" dirty="0">
                <a:solidFill>
                  <a:schemeClr val="tx1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Die Denkmalschutzbehörde hat bereits Einspruch eingelegt.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Die vor einigen Jahren errichte Hochspannungsleitung hat die Landschaft bereits beeinträchtigt.</a:t>
            </a:r>
          </a:p>
        </p:txBody>
      </p:sp>
    </p:spTree>
    <p:extLst>
      <p:ext uri="{BB962C8B-B14F-4D97-AF65-F5344CB8AC3E}">
        <p14:creationId xmlns:p14="http://schemas.microsoft.com/office/powerpoint/2010/main" val="66134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3137" y="1500807"/>
            <a:ext cx="5417835" cy="5212259"/>
          </a:xfrm>
        </p:spPr>
        <p:txBody>
          <a:bodyPr>
            <a:normAutofit fontScale="92500" lnSpcReduction="10000"/>
          </a:bodyPr>
          <a:lstStyle/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000" dirty="0"/>
              <a:t>Gut ist umgeben von mehreren, wunderschönen ca. 4 km langen „Halballeen“</a:t>
            </a:r>
          </a:p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endParaRPr lang="de-DE" sz="3000" dirty="0"/>
          </a:p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000" dirty="0"/>
              <a:t>Historisch als Orientierungsmerkmal bei Schnee und Nebel.</a:t>
            </a:r>
            <a:br>
              <a:rPr lang="de-DE" sz="3000" dirty="0"/>
            </a:br>
            <a:r>
              <a:rPr lang="de-DE" sz="3000" dirty="0"/>
              <a:t>Schutz vor Verwehungen und Sonne</a:t>
            </a:r>
          </a:p>
          <a:p>
            <a:pPr marL="611188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3000" dirty="0"/>
          </a:p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000" dirty="0"/>
              <a:t>Heute ein Biotop für Insekten und Fledermäuse</a:t>
            </a:r>
            <a:br>
              <a:rPr lang="de-DE" sz="2400" dirty="0"/>
            </a:br>
            <a:endParaRPr lang="de-DE" sz="24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schemeClr val="bg1"/>
                </a:solidFill>
              </a:rPr>
              <a:t>3. Einwände - b) Denkmalschutz und Schutz Kulturlandschaft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917879-7788-AC62-83B6-42243B6B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3" y="1852501"/>
            <a:ext cx="5417836" cy="38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1735" y="1195274"/>
            <a:ext cx="6703178" cy="5436705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11 Mergelkuhlen in der direkten Umgebung =&gt; 5 im Planungsgebiet.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endParaRPr lang="de-DE" dirty="0"/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Entstanden durch den Abbau von Mergel - Verwendung als Dünger und Nutzung als Viehtränken 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endParaRPr lang="de-DE" dirty="0"/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Heute wichtige Wasserstellen für die Tierwelt</a:t>
            </a:r>
          </a:p>
          <a:p>
            <a:pPr marL="360363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Kleinstbiotope sind als Naturdenkmale geschützt.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</a:t>
            </a:r>
            <a:r>
              <a:rPr lang="de-DE" sz="2800" dirty="0">
                <a:solidFill>
                  <a:schemeClr val="bg1"/>
                </a:solidFill>
              </a:rPr>
              <a:t>b) Denkmalschutz und Schutz Kulturlandschaft</a:t>
            </a:r>
            <a:endParaRPr kumimoji="0" lang="de-DE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DEE41E-AB66-51BD-781D-A36DCF92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7" y="1549946"/>
            <a:ext cx="4750036" cy="4727362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166571D-7636-BD17-685D-20E08578805A}"/>
              </a:ext>
            </a:extLst>
          </p:cNvPr>
          <p:cNvSpPr/>
          <p:nvPr/>
        </p:nvSpPr>
        <p:spPr>
          <a:xfrm>
            <a:off x="257283" y="5829298"/>
            <a:ext cx="4862146" cy="5451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11 Kleinstbiotope und 3 Windkraftanlagen?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ssdiagramm: Verzögerung 8">
            <a:extLst>
              <a:ext uri="{FF2B5EF4-FFF2-40B4-BE49-F238E27FC236}">
                <a16:creationId xmlns:a16="http://schemas.microsoft.com/office/drawing/2014/main" id="{1E9E74AC-BE18-0853-346F-A946EECC6C67}"/>
              </a:ext>
            </a:extLst>
          </p:cNvPr>
          <p:cNvSpPr/>
          <p:nvPr/>
        </p:nvSpPr>
        <p:spPr>
          <a:xfrm>
            <a:off x="0" y="0"/>
            <a:ext cx="3250096" cy="6858000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8428" y="1161705"/>
            <a:ext cx="7676322" cy="44770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3200" dirty="0"/>
              <a:t>Planungsverfahren Windvorrangflächen der Landesregierung</a:t>
            </a:r>
            <a:br>
              <a:rPr lang="de-DE" sz="3200" dirty="0"/>
            </a:br>
            <a:endParaRPr lang="de-DE" sz="32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/>
              <a:t>Konkrete Projektplanungen „GP Joule“</a:t>
            </a:r>
            <a:br>
              <a:rPr lang="de-DE" sz="3200" dirty="0"/>
            </a:br>
            <a:endParaRPr lang="de-DE" sz="32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/>
              <a:t>Bedenken/ Einwände</a:t>
            </a:r>
            <a:br>
              <a:rPr lang="de-DE" sz="3200" dirty="0"/>
            </a:br>
            <a:endParaRPr lang="de-DE" sz="3200" dirty="0"/>
          </a:p>
          <a:p>
            <a:pPr marL="514350" indent="-514350">
              <a:buFont typeface="+mj-lt"/>
              <a:buAutoNum type="arabicPeriod"/>
            </a:pPr>
            <a:r>
              <a:rPr lang="de-DE" sz="3200" dirty="0"/>
              <a:t>Fazit</a:t>
            </a:r>
            <a:br>
              <a:rPr lang="de-DE" dirty="0"/>
            </a:br>
            <a:endParaRPr lang="de-DE" dirty="0"/>
          </a:p>
        </p:txBody>
      </p:sp>
      <p:sp>
        <p:nvSpPr>
          <p:cNvPr id="8" name="Flussdiagramm: Verzögerung 7">
            <a:extLst>
              <a:ext uri="{FF2B5EF4-FFF2-40B4-BE49-F238E27FC236}">
                <a16:creationId xmlns:a16="http://schemas.microsoft.com/office/drawing/2014/main" id="{2E4397E0-1DF2-5654-4180-B97B1EAEF118}"/>
              </a:ext>
            </a:extLst>
          </p:cNvPr>
          <p:cNvSpPr/>
          <p:nvPr/>
        </p:nvSpPr>
        <p:spPr>
          <a:xfrm>
            <a:off x="-208721" y="0"/>
            <a:ext cx="3250096" cy="6858000"/>
          </a:xfrm>
          <a:prstGeom prst="flowChartDelay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3558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1" y="2070411"/>
            <a:ext cx="10515600" cy="151685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de-DE" sz="4000" b="1" dirty="0">
                <a:solidFill>
                  <a:schemeClr val="bg1"/>
                </a:solidFill>
              </a:rPr>
              <a:t>Bedenken/ Einwände</a:t>
            </a:r>
            <a:br>
              <a:rPr lang="de-DE" sz="4000" b="1" dirty="0">
                <a:solidFill>
                  <a:schemeClr val="bg1"/>
                </a:solidFill>
              </a:rPr>
            </a:br>
            <a:br>
              <a:rPr lang="de-DE" sz="4000" b="1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7D1277-237D-B3DA-B2FC-E4DADAE73233}"/>
              </a:ext>
            </a:extLst>
          </p:cNvPr>
          <p:cNvSpPr txBox="1"/>
          <p:nvPr/>
        </p:nvSpPr>
        <p:spPr>
          <a:xfrm>
            <a:off x="1477106" y="2538662"/>
            <a:ext cx="9170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Der Mensch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de-DE" sz="3200" dirty="0">
                <a:solidFill>
                  <a:schemeClr val="bg2"/>
                </a:solidFill>
                <a:latin typeface="Aptos" panose="02110004020202020204"/>
              </a:rPr>
              <a:t>Denkmalschutz und Schutz Kulturlandschaft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de-DE" sz="3200" b="1" dirty="0">
                <a:solidFill>
                  <a:schemeClr val="bg1"/>
                </a:solidFill>
                <a:latin typeface="Aptos" panose="02110004020202020204"/>
              </a:rPr>
              <a:t>Natur und Umwelt</a:t>
            </a:r>
          </a:p>
        </p:txBody>
      </p:sp>
    </p:spTree>
    <p:extLst>
      <p:ext uri="{BB962C8B-B14F-4D97-AF65-F5344CB8AC3E}">
        <p14:creationId xmlns:p14="http://schemas.microsoft.com/office/powerpoint/2010/main" val="115045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984" y="4624754"/>
            <a:ext cx="10995990" cy="4109780"/>
          </a:xfrm>
        </p:spPr>
        <p:txBody>
          <a:bodyPr>
            <a:normAutofit/>
          </a:bodyPr>
          <a:lstStyle/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Mehrmals im Jahr Überflutung der am Windpark angrenzenden Wiesen vom </a:t>
            </a:r>
            <a:r>
              <a:rPr lang="de-DE" sz="2400" dirty="0" err="1"/>
              <a:t>Kastorfer</a:t>
            </a:r>
            <a:r>
              <a:rPr lang="de-DE" sz="2400" dirty="0"/>
              <a:t> Mühlenbach</a:t>
            </a:r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Idealer Lebensraum für Kraniche und Weißstörche</a:t>
            </a:r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Räumliche Nähe zum Naturschutzgebiet am </a:t>
            </a:r>
            <a:r>
              <a:rPr lang="de-DE" sz="2400" dirty="0" err="1"/>
              <a:t>Bliestorfer</a:t>
            </a:r>
            <a:r>
              <a:rPr lang="de-DE" sz="2400" dirty="0"/>
              <a:t> Saal mit regem Wechsel der Vögel zur geplanten Fläche</a:t>
            </a:r>
            <a:br>
              <a:rPr lang="de-DE" sz="2400" dirty="0"/>
            </a:br>
            <a:endParaRPr lang="de-DE" sz="24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de-DE" sz="2400" dirty="0"/>
            </a:br>
            <a:endParaRPr lang="de-DE" sz="24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7C0A86-660A-4BE7-6FB5-F2637D31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6" y="1397977"/>
            <a:ext cx="10340726" cy="31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962" y="1978269"/>
            <a:ext cx="6110653" cy="44049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de-DE" sz="2400" dirty="0"/>
              <a:t>12 Rotmilane jagen und leben in dem Gebiet</a:t>
            </a:r>
          </a:p>
          <a:p>
            <a:pPr>
              <a:lnSpc>
                <a:spcPct val="115000"/>
              </a:lnSpc>
            </a:pPr>
            <a:r>
              <a:rPr lang="de-DE" sz="2400" dirty="0"/>
              <a:t> Die Art ist stark gefährdet und steht daher unter besonderem Schutz.</a:t>
            </a:r>
          </a:p>
          <a:p>
            <a:pPr>
              <a:lnSpc>
                <a:spcPct val="115000"/>
              </a:lnSpc>
            </a:pPr>
            <a:r>
              <a:rPr lang="de-DE" sz="2400" dirty="0"/>
              <a:t>Tödliche Gefahr, weil Milane Schwierigkeiten haben die Geschwindigkeiten der Windkraftrotoren einzuschätzen.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0F46A6-CB95-11E2-F4DA-54376E65C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28" y="1978269"/>
            <a:ext cx="5016947" cy="34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2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1185" y="1253859"/>
            <a:ext cx="5944803" cy="5212259"/>
          </a:xfrm>
        </p:spPr>
        <p:txBody>
          <a:bodyPr>
            <a:normAutofit/>
          </a:bodyPr>
          <a:lstStyle/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 dirty="0"/>
              <a:t>Der Seeadler ist häufig beim Jagen zu beobachten.</a:t>
            </a:r>
          </a:p>
          <a:p>
            <a:pPr marL="725488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3200" dirty="0"/>
              <a:t>Sein Horst befindet sich im Kannenbruch.</a:t>
            </a:r>
            <a:br>
              <a:rPr lang="de-DE" sz="3200" dirty="0"/>
            </a:br>
            <a:endParaRPr lang="de-DE" sz="32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8C2ABD-956E-29FE-4EEB-E9FC743F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12" y="1561589"/>
            <a:ext cx="5265084" cy="33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4DF16B-721A-E556-E2F4-B973FD86CC87}"/>
              </a:ext>
            </a:extLst>
          </p:cNvPr>
          <p:cNvSpPr txBox="1"/>
          <p:nvPr/>
        </p:nvSpPr>
        <p:spPr>
          <a:xfrm>
            <a:off x="520096" y="4743882"/>
            <a:ext cx="113843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Flugrouten von Kraniche und  Singschwänen führen direkt über das Gebiet.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Wechsel von der Schlafstätte </a:t>
            </a:r>
            <a:r>
              <a:rPr lang="de-DE" sz="2800" dirty="0" err="1"/>
              <a:t>Duvenseer</a:t>
            </a:r>
            <a:r>
              <a:rPr lang="de-DE" sz="2800" dirty="0"/>
              <a:t> Moor zu den WKA Flächen.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Bei starkem Wind können  Kraniche den Rotoren nicht ausweichen.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AF6665-421F-6068-2A05-E4BDD32C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6" y="1449777"/>
            <a:ext cx="7195331" cy="30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1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461" y="1992537"/>
            <a:ext cx="5050194" cy="5212259"/>
          </a:xfrm>
        </p:spPr>
        <p:txBody>
          <a:bodyPr>
            <a:normAutofit/>
          </a:bodyPr>
          <a:lstStyle/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Angrenzender „Erlenbruchwald“ ist ein ständiger Wohnort für  Kraniche. </a:t>
            </a:r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endParaRPr lang="de-DE" dirty="0"/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/>
              <a:t>Brut- und Schlafplatz </a:t>
            </a:r>
            <a:r>
              <a:rPr lang="de-DE" sz="2400" dirty="0"/>
              <a:t>														</a:t>
            </a:r>
            <a:br>
              <a:rPr lang="de-DE" sz="2400" dirty="0"/>
            </a:br>
            <a:endParaRPr lang="de-DE" sz="24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4CAE25-591A-2D45-270D-B7F41A0A1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0" y="1992537"/>
            <a:ext cx="5717771" cy="39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112" y="1520686"/>
            <a:ext cx="6704839" cy="52122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e-DE" dirty="0"/>
              <a:t>Drei Storchennester befinden sich um Umkreis von 1,5 km der geplanten WKA Anlagen.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br>
              <a:rPr lang="de-DE" sz="3200" dirty="0"/>
            </a:br>
            <a:endParaRPr lang="de-DE" sz="3200" dirty="0"/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de-DE" sz="32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br>
              <a:rPr lang="de-DE" sz="2400" dirty="0"/>
            </a:br>
            <a:endParaRPr lang="de-DE" sz="24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3BE834-53F4-9168-FDB4-61FE30AE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9" y="1520686"/>
            <a:ext cx="3882986" cy="49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6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6885" y="1506535"/>
            <a:ext cx="6070131" cy="296186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5000"/>
              </a:lnSpc>
              <a:spcAft>
                <a:spcPts val="800"/>
              </a:spcAft>
              <a:defRPr/>
            </a:pPr>
            <a:r>
              <a:rPr lang="de-DE" sz="11200" dirty="0"/>
              <a:t>Gefährdete Fledermäuse leben in den Linden der Halballeen sowie den alten Wirtschaftsgebäuden des Gut Gross-Weedens</a:t>
            </a:r>
          </a:p>
          <a:p>
            <a:pPr>
              <a:lnSpc>
                <a:spcPct val="135000"/>
              </a:lnSpc>
              <a:spcAft>
                <a:spcPts val="800"/>
              </a:spcAft>
              <a:defRPr/>
            </a:pPr>
            <a:r>
              <a:rPr lang="de-DE" sz="11200" dirty="0"/>
              <a:t>Lebensgefahr durch Kollision</a:t>
            </a:r>
          </a:p>
          <a:p>
            <a:pPr marL="0" indent="0">
              <a:lnSpc>
                <a:spcPct val="135000"/>
              </a:lnSpc>
              <a:spcAft>
                <a:spcPts val="800"/>
              </a:spcAft>
              <a:buNone/>
              <a:defRPr/>
            </a:pPr>
            <a:br>
              <a:rPr lang="de-DE" sz="12800" dirty="0"/>
            </a:br>
            <a:br>
              <a:rPr lang="de-DE" sz="12800" dirty="0"/>
            </a:br>
            <a:endParaRPr lang="de-DE" sz="128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Einwände - c) Natur und Umwelt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9ADACF-9945-28F6-DC3A-28FA8E3E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39" y="1656582"/>
            <a:ext cx="4849186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1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2293316"/>
            <a:ext cx="10515600" cy="2030206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4. Fazit</a:t>
            </a:r>
          </a:p>
        </p:txBody>
      </p:sp>
    </p:spTree>
    <p:extLst>
      <p:ext uri="{BB962C8B-B14F-4D97-AF65-F5344CB8AC3E}">
        <p14:creationId xmlns:p14="http://schemas.microsoft.com/office/powerpoint/2010/main" val="300722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262" y="1341782"/>
            <a:ext cx="10823712" cy="5212259"/>
          </a:xfrm>
        </p:spPr>
        <p:txBody>
          <a:bodyPr>
            <a:normAutofit fontScale="25000" lnSpcReduction="20000"/>
          </a:bodyPr>
          <a:lstStyle/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endParaRPr lang="de-DE" sz="12800" dirty="0"/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2800" dirty="0"/>
              <a:t>Ausbau erneuerbarer Energien        </a:t>
            </a:r>
            <a:br>
              <a:rPr lang="de-DE" sz="12800" dirty="0"/>
            </a:br>
            <a:endParaRPr lang="de-DE" sz="12800" dirty="0"/>
          </a:p>
          <a:p>
            <a:pPr marL="611188" indent="-342900">
              <a:lnSpc>
                <a:spcPct val="170000"/>
              </a:lnSpc>
              <a:spcBef>
                <a:spcPts val="0"/>
              </a:spcBef>
              <a:defRPr/>
            </a:pPr>
            <a:r>
              <a:rPr lang="de-DE" sz="12800" dirty="0"/>
              <a:t>aber nicht um jeden Preis :</a:t>
            </a:r>
            <a:endParaRPr lang="de-DE" sz="11200" dirty="0"/>
          </a:p>
          <a:p>
            <a:pPr marL="1073150" indent="-4445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1200" dirty="0"/>
              <a:t>nicht weniger als 1.000 m zur Wohnbebauung für </a:t>
            </a:r>
            <a:br>
              <a:rPr lang="de-DE" sz="11200" dirty="0"/>
            </a:br>
            <a:r>
              <a:rPr lang="de-DE" sz="11200" dirty="0"/>
              <a:t> ca. 100 Menschen!</a:t>
            </a:r>
          </a:p>
          <a:p>
            <a:pPr marL="1073150" indent="-4445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1200" dirty="0"/>
              <a:t>Berücksichtigung des Denkmalschutzes</a:t>
            </a:r>
          </a:p>
          <a:p>
            <a:pPr marL="1073150" indent="-4445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1200" dirty="0"/>
              <a:t>keine weitere Beeinträchtigung der Kulturlandschaft</a:t>
            </a:r>
          </a:p>
          <a:p>
            <a:pPr marL="1073150" indent="-4445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1200" dirty="0"/>
              <a:t>Mehrfachbelastung der Region berücksichtigen</a:t>
            </a:r>
          </a:p>
          <a:p>
            <a:pPr marL="1073150" indent="-4445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de-DE" sz="11200" dirty="0"/>
              <a:t>Schutz für besondere Vogelarten und Fledermäuse</a:t>
            </a:r>
            <a:br>
              <a:rPr lang="de-DE" sz="5500" dirty="0"/>
            </a:b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DE" sz="2400" dirty="0"/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>
                <a:solidFill>
                  <a:prstClr val="white"/>
                </a:solidFill>
                <a:latin typeface="Aptos" panose="02110004020202020204"/>
              </a:rPr>
              <a:t>4. Fazit</a:t>
            </a:r>
          </a:p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28D8DD-3AED-4CE8-5CC0-4888F9EF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6" y="1571347"/>
            <a:ext cx="553668" cy="5592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6462AF-AFF3-92B9-612C-FDD96B0A4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6" y="2545642"/>
            <a:ext cx="553668" cy="5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51" y="2674316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4000" b="1" dirty="0">
                <a:solidFill>
                  <a:schemeClr val="bg1"/>
                </a:solidFill>
              </a:rPr>
              <a:t>Planungsverfahren Windvorrangflächen der Landesregierung</a:t>
            </a:r>
          </a:p>
        </p:txBody>
      </p:sp>
    </p:spTree>
    <p:extLst>
      <p:ext uri="{BB962C8B-B14F-4D97-AF65-F5344CB8AC3E}">
        <p14:creationId xmlns:p14="http://schemas.microsoft.com/office/powerpoint/2010/main" val="366948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2293316"/>
            <a:ext cx="10515600" cy="2030206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981817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778DC88-AA29-C9D0-B2A0-4203BDA069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7701" y="79513"/>
            <a:ext cx="6099811" cy="6778487"/>
          </a:xfrm>
        </p:spPr>
      </p:pic>
    </p:spTree>
    <p:extLst>
      <p:ext uri="{BB962C8B-B14F-4D97-AF65-F5344CB8AC3E}">
        <p14:creationId xmlns:p14="http://schemas.microsoft.com/office/powerpoint/2010/main" val="19050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83" y="1421295"/>
            <a:ext cx="11489634" cy="5212259"/>
          </a:xfrm>
        </p:spPr>
        <p:txBody>
          <a:bodyPr>
            <a:normAutofit/>
          </a:bodyPr>
          <a:lstStyle/>
          <a:p>
            <a:r>
              <a:rPr lang="de-DE" dirty="0"/>
              <a:t> geplante Flächenausweitung für Windenergienutzung von 2% auf 3 % der Landesfläche</a:t>
            </a:r>
            <a:br>
              <a:rPr lang="de-DE" dirty="0"/>
            </a:br>
            <a:endParaRPr lang="de-DE" dirty="0"/>
          </a:p>
          <a:p>
            <a:r>
              <a:rPr lang="de-DE" dirty="0"/>
              <a:t>29.07.25: Das Land Schleswig-Holstein genehmigt den Entwurf neuer Regionalpläne zur Windenergienutzung. </a:t>
            </a:r>
            <a:br>
              <a:rPr lang="de-DE" dirty="0"/>
            </a:br>
            <a:r>
              <a:rPr lang="de-DE" dirty="0"/>
              <a:t>Hiermit werden </a:t>
            </a:r>
            <a:r>
              <a:rPr lang="de-DE" b="1" dirty="0"/>
              <a:t>Vorranggebiete</a:t>
            </a:r>
            <a:r>
              <a:rPr lang="de-DE" dirty="0"/>
              <a:t> geplant, für die nur ein vereinfachtes Genehmigungsverfahren beim Bau eines Windparks erforderlich ist.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/>
            <a:r>
              <a:rPr lang="de-DE" sz="2800" dirty="0">
                <a:solidFill>
                  <a:schemeClr val="bg1"/>
                </a:solidFill>
              </a:rPr>
              <a:t>1. Planungsverfahren Windvorrangflächen der Landesregierung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    Aktuelle Entwicklungen</a:t>
            </a:r>
            <a:endParaRPr lang="de-DE" sz="2800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ED8394D-D662-561A-1FA1-5DEF1502A7FE}"/>
              </a:ext>
            </a:extLst>
          </p:cNvPr>
          <p:cNvSpPr/>
          <p:nvPr/>
        </p:nvSpPr>
        <p:spPr>
          <a:xfrm>
            <a:off x="9330294" y="611255"/>
            <a:ext cx="2733261" cy="45720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https://bolapla-sh.de/</a:t>
            </a:r>
          </a:p>
        </p:txBody>
      </p:sp>
    </p:spTree>
    <p:extLst>
      <p:ext uri="{BB962C8B-B14F-4D97-AF65-F5344CB8AC3E}">
        <p14:creationId xmlns:p14="http://schemas.microsoft.com/office/powerpoint/2010/main" val="310079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105" y="2584174"/>
            <a:ext cx="5565912" cy="4049380"/>
          </a:xfrm>
        </p:spPr>
        <p:txBody>
          <a:bodyPr>
            <a:normAutofit/>
          </a:bodyPr>
          <a:lstStyle/>
          <a:p>
            <a:r>
              <a:rPr lang="de-DE" dirty="0"/>
              <a:t>geplantes Areal bietet Platz für 2-3 Windkraftanlagen je nach Größe.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Planungsverfahren Windvorrangflächen der Landesregierung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Planungen in Rondeshagen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52941C-4C80-98F2-695E-56AAC1A1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3" y="1421295"/>
            <a:ext cx="5651727" cy="4976569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DF908451-3DCA-E907-0173-0B4AFE01E6EA}"/>
              </a:ext>
            </a:extLst>
          </p:cNvPr>
          <p:cNvSpPr/>
          <p:nvPr/>
        </p:nvSpPr>
        <p:spPr>
          <a:xfrm rot="2825400">
            <a:off x="4087529" y="2986423"/>
            <a:ext cx="109870" cy="10571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49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9625C0FA-920A-D76F-2C15-9E82BC19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2" y="1199474"/>
            <a:ext cx="4969251" cy="5434080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105" y="2584174"/>
            <a:ext cx="5565912" cy="4049380"/>
          </a:xfrm>
        </p:spPr>
        <p:txBody>
          <a:bodyPr>
            <a:normAutofit/>
          </a:bodyPr>
          <a:lstStyle/>
          <a:p>
            <a:r>
              <a:rPr lang="de-DE" dirty="0"/>
              <a:t>Entfernungen zu den nächstgelegenen Siedlungen betragen nur 400-500 m!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Planungsverfahren Windvorrangflächen der Landesregierung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Planungen in Rondeshagen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9F69941-3374-BDCF-0F65-1CE59BA8B07D}"/>
              </a:ext>
            </a:extLst>
          </p:cNvPr>
          <p:cNvSpPr/>
          <p:nvPr/>
        </p:nvSpPr>
        <p:spPr>
          <a:xfrm>
            <a:off x="905608" y="3205369"/>
            <a:ext cx="1006016" cy="59290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FF0000"/>
                </a:solidFill>
              </a:rPr>
              <a:t>L92 </a:t>
            </a:r>
            <a:r>
              <a:rPr lang="de-DE" sz="1050" dirty="0" err="1">
                <a:solidFill>
                  <a:srgbClr val="FF0000"/>
                </a:solidFill>
              </a:rPr>
              <a:t>Kastorf</a:t>
            </a:r>
            <a:r>
              <a:rPr lang="de-DE" sz="1050" dirty="0">
                <a:solidFill>
                  <a:srgbClr val="FF0000"/>
                </a:solidFill>
              </a:rPr>
              <a:t>/ Bliestorf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00662C7-73D9-0A25-5FD2-FED6236A75BE}"/>
              </a:ext>
            </a:extLst>
          </p:cNvPr>
          <p:cNvSpPr/>
          <p:nvPr/>
        </p:nvSpPr>
        <p:spPr>
          <a:xfrm>
            <a:off x="3501376" y="5054322"/>
            <a:ext cx="1043609" cy="14607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CD5C3F7-2C0A-25FA-D36D-E5326A7F1719}"/>
              </a:ext>
            </a:extLst>
          </p:cNvPr>
          <p:cNvSpPr/>
          <p:nvPr/>
        </p:nvSpPr>
        <p:spPr>
          <a:xfrm>
            <a:off x="5257926" y="2865719"/>
            <a:ext cx="549966" cy="7653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66B9DFE-6AE3-1810-69E1-800147D8E02F}"/>
              </a:ext>
            </a:extLst>
          </p:cNvPr>
          <p:cNvCxnSpPr>
            <a:cxnSpLocks/>
          </p:cNvCxnSpPr>
          <p:nvPr/>
        </p:nvCxnSpPr>
        <p:spPr>
          <a:xfrm>
            <a:off x="1911624" y="3429000"/>
            <a:ext cx="758177" cy="2020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B2E6834-2714-11B0-1605-B702FC3A9AC7}"/>
              </a:ext>
            </a:extLst>
          </p:cNvPr>
          <p:cNvCxnSpPr>
            <a:cxnSpLocks/>
          </p:cNvCxnSpPr>
          <p:nvPr/>
        </p:nvCxnSpPr>
        <p:spPr>
          <a:xfrm flipH="1">
            <a:off x="4544985" y="3400806"/>
            <a:ext cx="908604" cy="2302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9A77DD8-D0DD-F496-643C-86AA5F0047FE}"/>
              </a:ext>
            </a:extLst>
          </p:cNvPr>
          <p:cNvCxnSpPr>
            <a:cxnSpLocks/>
          </p:cNvCxnSpPr>
          <p:nvPr/>
        </p:nvCxnSpPr>
        <p:spPr>
          <a:xfrm flipH="1" flipV="1">
            <a:off x="3501376" y="4317023"/>
            <a:ext cx="358447" cy="9583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5C84E12D-814C-6B31-98CB-EE78EBAC35FD}"/>
              </a:ext>
            </a:extLst>
          </p:cNvPr>
          <p:cNvSpPr/>
          <p:nvPr/>
        </p:nvSpPr>
        <p:spPr>
          <a:xfrm flipH="1">
            <a:off x="4044461" y="1910116"/>
            <a:ext cx="325316" cy="3407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>
              <a:solidFill>
                <a:srgbClr val="FF0000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006E97C-B5A2-A017-6B9D-59D9E4ABD174}"/>
              </a:ext>
            </a:extLst>
          </p:cNvPr>
          <p:cNvCxnSpPr>
            <a:cxnSpLocks/>
          </p:cNvCxnSpPr>
          <p:nvPr/>
        </p:nvCxnSpPr>
        <p:spPr>
          <a:xfrm>
            <a:off x="4240599" y="2080473"/>
            <a:ext cx="54188" cy="13203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C9CC63F-5ED9-ED5E-ED93-91DB55A9402A}"/>
              </a:ext>
            </a:extLst>
          </p:cNvPr>
          <p:cNvSpPr txBox="1"/>
          <p:nvPr/>
        </p:nvSpPr>
        <p:spPr>
          <a:xfrm>
            <a:off x="4023180" y="1942618"/>
            <a:ext cx="14798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FF0000"/>
                </a:solidFill>
              </a:rPr>
              <a:t>Bliestorf – Zum </a:t>
            </a:r>
            <a:r>
              <a:rPr lang="de-DE" sz="1050" dirty="0" err="1">
                <a:solidFill>
                  <a:srgbClr val="FF0000"/>
                </a:solidFill>
              </a:rPr>
              <a:t>Ruum</a:t>
            </a:r>
            <a:endParaRPr lang="de-DE" sz="105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D4A8135-583C-D067-2161-72F77BCCA36A}"/>
              </a:ext>
            </a:extLst>
          </p:cNvPr>
          <p:cNvSpPr txBox="1"/>
          <p:nvPr/>
        </p:nvSpPr>
        <p:spPr>
          <a:xfrm>
            <a:off x="4838000" y="2997620"/>
            <a:ext cx="14798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FF0000"/>
                </a:solidFill>
              </a:rPr>
              <a:t>Rondeshagen –</a:t>
            </a:r>
          </a:p>
          <a:p>
            <a:r>
              <a:rPr lang="de-DE" sz="1050" dirty="0">
                <a:solidFill>
                  <a:srgbClr val="FF0000"/>
                </a:solidFill>
              </a:rPr>
              <a:t>Zum Schäferkaten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5D9E4B8-B346-316D-DD94-D9B4062CC514}"/>
              </a:ext>
            </a:extLst>
          </p:cNvPr>
          <p:cNvSpPr txBox="1"/>
          <p:nvPr/>
        </p:nvSpPr>
        <p:spPr>
          <a:xfrm>
            <a:off x="3520046" y="5535582"/>
            <a:ext cx="122180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FF0000"/>
                </a:solidFill>
              </a:rPr>
              <a:t>Gut Groß </a:t>
            </a:r>
            <a:r>
              <a:rPr lang="de-DE" sz="1050" dirty="0" err="1">
                <a:solidFill>
                  <a:srgbClr val="FF0000"/>
                </a:solidFill>
              </a:rPr>
              <a:t>Weeden</a:t>
            </a:r>
            <a:endParaRPr lang="de-DE" sz="1050" dirty="0">
              <a:solidFill>
                <a:srgbClr val="FF0000"/>
              </a:solidFill>
            </a:endParaRPr>
          </a:p>
          <a:p>
            <a:r>
              <a:rPr lang="de-DE" sz="1050" dirty="0">
                <a:solidFill>
                  <a:srgbClr val="FF0000"/>
                </a:solidFill>
              </a:rPr>
              <a:t>Rondeshagen </a:t>
            </a:r>
          </a:p>
          <a:p>
            <a:r>
              <a:rPr lang="de-DE" sz="1050" dirty="0">
                <a:solidFill>
                  <a:srgbClr val="FF0000"/>
                </a:solidFill>
              </a:rPr>
              <a:t>OT Gr. </a:t>
            </a:r>
            <a:r>
              <a:rPr lang="de-DE" sz="1050" dirty="0" err="1">
                <a:solidFill>
                  <a:srgbClr val="FF0000"/>
                </a:solidFill>
              </a:rPr>
              <a:t>Weeden</a:t>
            </a:r>
            <a:endParaRPr lang="de-DE" sz="105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66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F021A-0782-719D-E323-88015038A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83" y="1421295"/>
            <a:ext cx="11489634" cy="5212259"/>
          </a:xfrm>
        </p:spPr>
        <p:txBody>
          <a:bodyPr>
            <a:normAutofit/>
          </a:bodyPr>
          <a:lstStyle/>
          <a:p>
            <a:pPr marL="273050"/>
            <a:r>
              <a:rPr lang="de-DE" dirty="0"/>
              <a:t>Öffentlichkeitsbeteiligung:</a:t>
            </a:r>
            <a:br>
              <a:rPr lang="de-DE" dirty="0"/>
            </a:br>
            <a:r>
              <a:rPr lang="de-DE" dirty="0"/>
              <a:t>Bis zum 08.10.2025 konnten Bürger zu den Planungen Stellung nehmen.</a:t>
            </a:r>
            <a:br>
              <a:rPr lang="de-DE" dirty="0"/>
            </a:br>
            <a:endParaRPr lang="de-DE" dirty="0"/>
          </a:p>
          <a:p>
            <a:r>
              <a:rPr lang="de-DE" dirty="0"/>
              <a:t>Auswertung und Genehmigung der Regionalpläne in 2026</a:t>
            </a:r>
            <a:br>
              <a:rPr lang="de-DE" dirty="0"/>
            </a:b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507F943-CFD6-2D92-E3A3-DDBF02F7107A}"/>
              </a:ext>
            </a:extLst>
          </p:cNvPr>
          <p:cNvSpPr/>
          <p:nvPr/>
        </p:nvSpPr>
        <p:spPr>
          <a:xfrm>
            <a:off x="0" y="0"/>
            <a:ext cx="12192000" cy="1172817"/>
          </a:xfrm>
          <a:prstGeom prst="rect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Planungsverfahren Windvorrangflächen der Landesregierung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Aktuelle Entwicklungen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B1713DE-CCC3-CBFB-4513-2AC6A18D4EB1}"/>
              </a:ext>
            </a:extLst>
          </p:cNvPr>
          <p:cNvSpPr/>
          <p:nvPr/>
        </p:nvSpPr>
        <p:spPr>
          <a:xfrm>
            <a:off x="9183756" y="611255"/>
            <a:ext cx="2733261" cy="45720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https://bolapla-sh.de/</a:t>
            </a:r>
          </a:p>
        </p:txBody>
      </p:sp>
    </p:spTree>
    <p:extLst>
      <p:ext uri="{BB962C8B-B14F-4D97-AF65-F5344CB8AC3E}">
        <p14:creationId xmlns:p14="http://schemas.microsoft.com/office/powerpoint/2010/main" val="185389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7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70E6-70E0-34A4-EFD3-2AC063D1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35" y="2661064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2.  Konkrete Projektplanungen „GP Joule“</a:t>
            </a:r>
          </a:p>
        </p:txBody>
      </p:sp>
    </p:spTree>
    <p:extLst>
      <p:ext uri="{BB962C8B-B14F-4D97-AF65-F5344CB8AC3E}">
        <p14:creationId xmlns:p14="http://schemas.microsoft.com/office/powerpoint/2010/main" val="227043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ssdiagramm: Verzögerung 8">
            <a:extLst>
              <a:ext uri="{FF2B5EF4-FFF2-40B4-BE49-F238E27FC236}">
                <a16:creationId xmlns:a16="http://schemas.microsoft.com/office/drawing/2014/main" id="{1E9E74AC-BE18-0853-346F-A946EECC6C67}"/>
              </a:ext>
            </a:extLst>
          </p:cNvPr>
          <p:cNvSpPr/>
          <p:nvPr/>
        </p:nvSpPr>
        <p:spPr>
          <a:xfrm>
            <a:off x="0" y="0"/>
            <a:ext cx="4466492" cy="6858000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lussdiagramm: Verzögerung 7">
            <a:extLst>
              <a:ext uri="{FF2B5EF4-FFF2-40B4-BE49-F238E27FC236}">
                <a16:creationId xmlns:a16="http://schemas.microsoft.com/office/drawing/2014/main" id="{2E4397E0-1DF2-5654-4180-B97B1EAEF118}"/>
              </a:ext>
            </a:extLst>
          </p:cNvPr>
          <p:cNvSpPr/>
          <p:nvPr/>
        </p:nvSpPr>
        <p:spPr>
          <a:xfrm>
            <a:off x="-208722" y="0"/>
            <a:ext cx="4218013" cy="6858000"/>
          </a:xfrm>
          <a:prstGeom prst="flowChartDelay">
            <a:avLst/>
          </a:prstGeom>
          <a:solidFill>
            <a:srgbClr val="337F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>
                <a:solidFill>
                  <a:schemeClr val="bg1"/>
                </a:solidFill>
                <a:latin typeface="Aptos" panose="02110004020202020204"/>
              </a:rPr>
              <a:t>GP Joule plant</a:t>
            </a:r>
          </a:p>
          <a:p>
            <a:pPr marL="2667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667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Windräder bis zu </a:t>
            </a:r>
          </a:p>
          <a:p>
            <a:pPr marL="2667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200 m hoch</a:t>
            </a:r>
          </a:p>
          <a:p>
            <a:pPr marL="2667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b="1" dirty="0">
              <a:solidFill>
                <a:schemeClr val="bg1"/>
              </a:solidFill>
              <a:latin typeface="Aptos" panose="02110004020202020204"/>
            </a:endParaRPr>
          </a:p>
          <a:p>
            <a:pPr marL="2667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zum Vergleich</a:t>
            </a: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: </a:t>
            </a:r>
            <a:r>
              <a:rPr lang="de-DE" sz="2800" b="1" dirty="0" err="1">
                <a:solidFill>
                  <a:schemeClr val="bg1"/>
                </a:solidFill>
                <a:latin typeface="Aptos" panose="02110004020202020204"/>
              </a:rPr>
              <a:t>Kastorf</a:t>
            </a:r>
            <a:r>
              <a:rPr lang="de-DE" sz="2800" b="1" dirty="0">
                <a:solidFill>
                  <a:schemeClr val="bg1"/>
                </a:solidFill>
                <a:latin typeface="Aptos" panose="02110004020202020204"/>
              </a:rPr>
              <a:t> Nabenhöhe 94m – Gesamthöhe 150 m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3A5CD4D7-A513-184A-8182-DDDB1A5FD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214" y="447950"/>
            <a:ext cx="6005145" cy="59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0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Office PowerPoint</Application>
  <PresentationFormat>Breitbild</PresentationFormat>
  <Paragraphs>161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Wingdings</vt:lpstr>
      <vt:lpstr>Office</vt:lpstr>
      <vt:lpstr>PowerPoint-Präsentation</vt:lpstr>
      <vt:lpstr>PowerPoint-Präsentation</vt:lpstr>
      <vt:lpstr>Planungsverfahren Windvorrangflächen der Landesregierung</vt:lpstr>
      <vt:lpstr>PowerPoint-Präsentation</vt:lpstr>
      <vt:lpstr>PowerPoint-Präsentation</vt:lpstr>
      <vt:lpstr>PowerPoint-Präsentation</vt:lpstr>
      <vt:lpstr>PowerPoint-Präsentation</vt:lpstr>
      <vt:lpstr>2.  Konkrete Projektplanungen „GP Joule“</vt:lpstr>
      <vt:lpstr>PowerPoint-Präsentation</vt:lpstr>
      <vt:lpstr>PowerPoint-Präsentation</vt:lpstr>
      <vt:lpstr>Bedenken/ Einwände  </vt:lpstr>
      <vt:lpstr>PowerPoint-Präsentation</vt:lpstr>
      <vt:lpstr>PowerPoint-Präsentation</vt:lpstr>
      <vt:lpstr>PowerPoint-Präsentation</vt:lpstr>
      <vt:lpstr>PowerPoint-Präsentation</vt:lpstr>
      <vt:lpstr>Bedenken/ Einwände  </vt:lpstr>
      <vt:lpstr>PowerPoint-Präsentation</vt:lpstr>
      <vt:lpstr>PowerPoint-Präsentation</vt:lpstr>
      <vt:lpstr>PowerPoint-Präsentation</vt:lpstr>
      <vt:lpstr>Bedenken/ Einwände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 Fazit</vt:lpstr>
      <vt:lpstr>PowerPoint-Präsentation</vt:lpstr>
      <vt:lpstr>Vielen Dank!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Birgit Koop</dc:creator>
  <cp:lastModifiedBy>Birgit Koop</cp:lastModifiedBy>
  <cp:revision>68</cp:revision>
  <cp:lastPrinted>2025-11-14T17:34:41Z</cp:lastPrinted>
  <dcterms:created xsi:type="dcterms:W3CDTF">2025-11-09T11:37:43Z</dcterms:created>
  <dcterms:modified xsi:type="dcterms:W3CDTF">2025-11-16T18:52:28Z</dcterms:modified>
</cp:coreProperties>
</file>